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906000" cy="6858000" type="A4"/>
  <p:notesSz cx="9939338" cy="143684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1C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710" y="3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869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41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612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478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188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00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2022/6/8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555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2022/6/8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6447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2022/6/8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5952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750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452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38A6A-81FC-48D7-B262-D04165A9686C}" type="datetimeFigureOut">
              <a:rPr kumimoji="1" lang="ja-JP" altLang="en-US" smtClean="0"/>
              <a:t>2022/6/8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385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15A599-0214-4FA3-AFFE-80D9DFCA26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3267"/>
            <a:ext cx="9906000" cy="581193"/>
          </a:xfrm>
          <a:solidFill>
            <a:srgbClr val="0B1C4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ja-JP" altLang="en-US" sz="2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「</a:t>
            </a:r>
            <a:r>
              <a:rPr lang="ja-JP" altLang="en-US" sz="2000" b="1" i="0" dirty="0">
                <a:solidFill>
                  <a:schemeClr val="bg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識学浸透を成功に導くワークショップ型勉強会 テーマ</a:t>
            </a:r>
            <a:r>
              <a:rPr lang="en-US" altLang="ja-JP" sz="2000" b="1" i="0" dirty="0">
                <a:solidFill>
                  <a:schemeClr val="bg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B</a:t>
            </a:r>
            <a:r>
              <a:rPr lang="ja-JP" altLang="en-US" sz="2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」ワークシート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954BFE2-338D-42AB-903A-AA979C18F9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784" y="969544"/>
            <a:ext cx="4847208" cy="239898"/>
          </a:xfrm>
        </p:spPr>
        <p:txBody>
          <a:bodyPr>
            <a:normAutofit/>
          </a:bodyPr>
          <a:lstStyle/>
          <a:p>
            <a:pPr algn="l"/>
            <a:r>
              <a:rPr lang="en-US" altLang="ja-JP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【WORK1】</a:t>
            </a:r>
            <a:r>
              <a:rPr lang="ja-JP" altLang="en-US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現状の識学浸透度の自己採点とその理由</a:t>
            </a:r>
            <a:endParaRPr lang="en-US" altLang="ja-JP" sz="975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DE7C5C10-749E-457D-AD0D-1C754AB57A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858736"/>
              </p:ext>
            </p:extLst>
          </p:nvPr>
        </p:nvGraphicFramePr>
        <p:xfrm>
          <a:off x="254696" y="1250364"/>
          <a:ext cx="4572541" cy="530265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72217">
                  <a:extLst>
                    <a:ext uri="{9D8B030D-6E8A-4147-A177-3AD203B41FA5}">
                      <a16:colId xmlns:a16="http://schemas.microsoft.com/office/drawing/2014/main" val="3346284054"/>
                    </a:ext>
                  </a:extLst>
                </a:gridCol>
                <a:gridCol w="3700324">
                  <a:extLst>
                    <a:ext uri="{9D8B030D-6E8A-4147-A177-3AD203B41FA5}">
                      <a16:colId xmlns:a16="http://schemas.microsoft.com/office/drawing/2014/main" val="2480894488"/>
                    </a:ext>
                  </a:extLst>
                </a:gridCol>
              </a:tblGrid>
              <a:tr h="12674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浸透度</a:t>
                      </a:r>
                    </a:p>
                  </a:txBody>
                  <a:tcPr marL="74295" marR="74295" marT="37148" marB="37148" anchor="ctr">
                    <a:noFill/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en-US" altLang="ja-JP" sz="1600" b="0" dirty="0"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【</a:t>
                      </a:r>
                      <a:r>
                        <a:rPr kumimoji="1" lang="ja-JP" altLang="en-US" sz="1600" b="0" dirty="0"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　　　　　　</a:t>
                      </a:r>
                      <a:r>
                        <a:rPr kumimoji="1" lang="en-US" altLang="ja-JP" sz="1600" b="0" dirty="0"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】</a:t>
                      </a:r>
                      <a:r>
                        <a:rPr kumimoji="1" lang="ja-JP" altLang="en-US" sz="1600" b="0" dirty="0"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点　（</a:t>
                      </a:r>
                      <a:r>
                        <a:rPr kumimoji="1" lang="en-US" altLang="ja-JP" sz="1600" b="0" dirty="0"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※10</a:t>
                      </a:r>
                      <a:r>
                        <a:rPr kumimoji="1" lang="ja-JP" altLang="en-US" sz="1600" b="0" dirty="0"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点満点）</a:t>
                      </a:r>
                      <a:endParaRPr kumimoji="1" lang="en-US" altLang="ja-JP" sz="1600" b="0" dirty="0"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74295" marR="74295" marT="37148" marB="37148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2890482"/>
                  </a:ext>
                </a:extLst>
              </a:tr>
              <a:tr h="40352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理由</a:t>
                      </a:r>
                    </a:p>
                  </a:txBody>
                  <a:tcPr marL="74295" marR="74295" marT="37148" marB="37148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00" dirty="0"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  <a:p>
                      <a:endParaRPr kumimoji="1" lang="en-US" altLang="ja-JP" sz="1000" dirty="0"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  <a:p>
                      <a:endParaRPr kumimoji="1" lang="en-US" altLang="ja-JP" sz="1000" dirty="0"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  <a:p>
                      <a:endParaRPr kumimoji="1" lang="en-US" altLang="ja-JP" sz="1000" dirty="0"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  <a:p>
                      <a:endParaRPr kumimoji="1" lang="en-US" altLang="ja-JP" sz="1000" dirty="0"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  <a:p>
                      <a:endParaRPr kumimoji="1" lang="en-US" altLang="ja-JP" sz="1000" dirty="0"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  <a:p>
                      <a:endParaRPr kumimoji="1" lang="en-US" altLang="ja-JP" sz="1000" dirty="0"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  <a:p>
                      <a:endParaRPr kumimoji="1" lang="en-US" altLang="ja-JP" sz="1000" dirty="0"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  <a:p>
                      <a:endParaRPr kumimoji="1" lang="ja-JP" altLang="en-US" sz="1000" dirty="0"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74295" marR="74295" marT="37148" marB="37148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8042529"/>
                  </a:ext>
                </a:extLst>
              </a:tr>
            </a:tbl>
          </a:graphicData>
        </a:graphic>
      </p:graphicFrame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4660925-CD46-4FE1-9C00-817C1B7EFB3F}"/>
              </a:ext>
            </a:extLst>
          </p:cNvPr>
          <p:cNvSpPr txBox="1"/>
          <p:nvPr/>
        </p:nvSpPr>
        <p:spPr>
          <a:xfrm>
            <a:off x="5231021" y="1166932"/>
            <a:ext cx="4384570" cy="538609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ja-JP" altLang="en-US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23" name="字幕 2">
            <a:extLst>
              <a:ext uri="{FF2B5EF4-FFF2-40B4-BE49-F238E27FC236}">
                <a16:creationId xmlns:a16="http://schemas.microsoft.com/office/drawing/2014/main" id="{A7E499D4-02EE-4444-8220-AF40D3F86B30}"/>
              </a:ext>
            </a:extLst>
          </p:cNvPr>
          <p:cNvSpPr txBox="1">
            <a:spLocks/>
          </p:cNvSpPr>
          <p:nvPr/>
        </p:nvSpPr>
        <p:spPr>
          <a:xfrm>
            <a:off x="5082422" y="926795"/>
            <a:ext cx="1691715" cy="4802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【</a:t>
            </a: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メモ欄</a:t>
            </a:r>
            <a:r>
              <a:rPr lang="en-US" altLang="ja-JP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2596337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15A599-0214-4FA3-AFFE-80D9DFCA26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3267"/>
            <a:ext cx="9906000" cy="581193"/>
          </a:xfrm>
          <a:solidFill>
            <a:srgbClr val="0B1C4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ja-JP" altLang="en-US" sz="2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「</a:t>
            </a:r>
            <a:r>
              <a:rPr lang="ja-JP" altLang="en-US" sz="2000" b="1" i="0" dirty="0">
                <a:solidFill>
                  <a:schemeClr val="bg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識学浸透を成功に導くワークショップ型勉強会 テーマ</a:t>
            </a:r>
            <a:r>
              <a:rPr lang="en-US" altLang="ja-JP" sz="2000" b="1" i="0" dirty="0">
                <a:solidFill>
                  <a:schemeClr val="bg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B</a:t>
            </a:r>
            <a:r>
              <a:rPr lang="ja-JP" altLang="en-US" sz="2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」ワークシート</a:t>
            </a:r>
          </a:p>
        </p:txBody>
      </p:sp>
      <p:sp>
        <p:nvSpPr>
          <p:cNvPr id="14" name="字幕 2">
            <a:extLst>
              <a:ext uri="{FF2B5EF4-FFF2-40B4-BE49-F238E27FC236}">
                <a16:creationId xmlns:a16="http://schemas.microsoft.com/office/drawing/2014/main" id="{12F29354-0833-4C08-B56A-8DE7050F31CC}"/>
              </a:ext>
            </a:extLst>
          </p:cNvPr>
          <p:cNvSpPr txBox="1">
            <a:spLocks/>
          </p:cNvSpPr>
          <p:nvPr/>
        </p:nvSpPr>
        <p:spPr>
          <a:xfrm>
            <a:off x="0" y="713320"/>
            <a:ext cx="4847208" cy="239898"/>
          </a:xfrm>
          <a:prstGeom prst="rect">
            <a:avLst/>
          </a:prstGeom>
        </p:spPr>
        <p:txBody>
          <a:bodyPr vert="horz" lIns="74295" tIns="37148" rIns="74295" bIns="37148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975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【WORK2】 </a:t>
            </a:r>
            <a:r>
              <a:rPr lang="ja-JP" altLang="en-US" sz="975" b="1" dirty="0">
                <a:latin typeface="游明朝" panose="02020400000000000000" pitchFamily="18" charset="-128"/>
                <a:ea typeface="游明朝" panose="02020400000000000000" pitchFamily="18" charset="-128"/>
              </a:rPr>
              <a:t>浸透チェックシート</a:t>
            </a:r>
            <a:r>
              <a:rPr lang="en-US" altLang="ja-JP" sz="975" b="1" dirty="0">
                <a:latin typeface="游明朝" panose="02020400000000000000" pitchFamily="18" charset="-128"/>
                <a:ea typeface="游明朝" panose="02020400000000000000" pitchFamily="18" charset="-128"/>
              </a:rPr>
              <a:t>A</a:t>
            </a:r>
          </a:p>
        </p:txBody>
      </p:sp>
      <p:sp>
        <p:nvSpPr>
          <p:cNvPr id="17" name="字幕 2">
            <a:extLst>
              <a:ext uri="{FF2B5EF4-FFF2-40B4-BE49-F238E27FC236}">
                <a16:creationId xmlns:a16="http://schemas.microsoft.com/office/drawing/2014/main" id="{4BE4DED8-A96E-48CB-A258-43FB6050FEAB}"/>
              </a:ext>
            </a:extLst>
          </p:cNvPr>
          <p:cNvSpPr txBox="1">
            <a:spLocks/>
          </p:cNvSpPr>
          <p:nvPr/>
        </p:nvSpPr>
        <p:spPr>
          <a:xfrm>
            <a:off x="2317341" y="713320"/>
            <a:ext cx="2994534" cy="328966"/>
          </a:xfrm>
          <a:prstGeom prst="rect">
            <a:avLst/>
          </a:prstGeom>
        </p:spPr>
        <p:txBody>
          <a:bodyPr vert="horz" lIns="74295" tIns="37148" rIns="74295" bIns="37148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000" b="1" dirty="0">
                <a:solidFill>
                  <a:srgbClr val="4D4D4D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B.</a:t>
            </a:r>
            <a:r>
              <a:rPr lang="ja-JP" altLang="en-US" sz="1000" b="1" dirty="0">
                <a:solidFill>
                  <a:srgbClr val="4D4D4D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位置が正しい状態で組織運営が出来ている</a:t>
            </a:r>
            <a:endParaRPr lang="en-US" altLang="ja-JP" sz="975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21" name="字幕 2">
            <a:extLst>
              <a:ext uri="{FF2B5EF4-FFF2-40B4-BE49-F238E27FC236}">
                <a16:creationId xmlns:a16="http://schemas.microsoft.com/office/drawing/2014/main" id="{E87EF9B9-4227-492E-98BE-F9EEDFD3D396}"/>
              </a:ext>
            </a:extLst>
          </p:cNvPr>
          <p:cNvSpPr txBox="1">
            <a:spLocks/>
          </p:cNvSpPr>
          <p:nvPr/>
        </p:nvSpPr>
        <p:spPr>
          <a:xfrm>
            <a:off x="5058794" y="728089"/>
            <a:ext cx="4454388" cy="295910"/>
          </a:xfrm>
          <a:prstGeom prst="rect">
            <a:avLst/>
          </a:prstGeom>
        </p:spPr>
        <p:txBody>
          <a:bodyPr vert="horz" lIns="74295" tIns="37148" rIns="74295" bIns="37148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975" b="1" dirty="0">
                <a:latin typeface="游明朝" panose="02020400000000000000" pitchFamily="18" charset="-128"/>
                <a:ea typeface="游明朝" panose="02020400000000000000" pitchFamily="18" charset="-128"/>
              </a:rPr>
              <a:t>※</a:t>
            </a:r>
            <a:r>
              <a:rPr lang="ja-JP" altLang="en-US" sz="975" b="1" dirty="0">
                <a:latin typeface="游明朝" panose="02020400000000000000" pitchFamily="18" charset="-128"/>
                <a:ea typeface="游明朝" panose="02020400000000000000" pitchFamily="18" charset="-128"/>
              </a:rPr>
              <a:t>チェック：達成できている項目にチェックを入れて下さい。</a:t>
            </a:r>
            <a:endParaRPr lang="en-US" altLang="ja-JP" sz="975" b="1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597C6D2B-E795-9673-5EC7-8E6500DD74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983784"/>
              </p:ext>
            </p:extLst>
          </p:nvPr>
        </p:nvGraphicFramePr>
        <p:xfrm>
          <a:off x="88777" y="1088612"/>
          <a:ext cx="9685538" cy="56417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4702">
                  <a:extLst>
                    <a:ext uri="{9D8B030D-6E8A-4147-A177-3AD203B41FA5}">
                      <a16:colId xmlns:a16="http://schemas.microsoft.com/office/drawing/2014/main" val="1507792754"/>
                    </a:ext>
                  </a:extLst>
                </a:gridCol>
                <a:gridCol w="1043480">
                  <a:extLst>
                    <a:ext uri="{9D8B030D-6E8A-4147-A177-3AD203B41FA5}">
                      <a16:colId xmlns:a16="http://schemas.microsoft.com/office/drawing/2014/main" val="452518163"/>
                    </a:ext>
                  </a:extLst>
                </a:gridCol>
                <a:gridCol w="443884">
                  <a:extLst>
                    <a:ext uri="{9D8B030D-6E8A-4147-A177-3AD203B41FA5}">
                      <a16:colId xmlns:a16="http://schemas.microsoft.com/office/drawing/2014/main" val="1340290543"/>
                    </a:ext>
                  </a:extLst>
                </a:gridCol>
                <a:gridCol w="301840">
                  <a:extLst>
                    <a:ext uri="{9D8B030D-6E8A-4147-A177-3AD203B41FA5}">
                      <a16:colId xmlns:a16="http://schemas.microsoft.com/office/drawing/2014/main" val="1458036912"/>
                    </a:ext>
                  </a:extLst>
                </a:gridCol>
                <a:gridCol w="4227163">
                  <a:extLst>
                    <a:ext uri="{9D8B030D-6E8A-4147-A177-3AD203B41FA5}">
                      <a16:colId xmlns:a16="http://schemas.microsoft.com/office/drawing/2014/main" val="1759228786"/>
                    </a:ext>
                  </a:extLst>
                </a:gridCol>
                <a:gridCol w="3274469">
                  <a:extLst>
                    <a:ext uri="{9D8B030D-6E8A-4147-A177-3AD203B41FA5}">
                      <a16:colId xmlns:a16="http://schemas.microsoft.com/office/drawing/2014/main" val="3955807600"/>
                    </a:ext>
                  </a:extLst>
                </a:gridCol>
              </a:tblGrid>
              <a:tr h="3085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1" u="none" strike="noStrike" dirty="0">
                          <a:solidFill>
                            <a:schemeClr val="bg1"/>
                          </a:solidFill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フェーズ</a:t>
                      </a:r>
                      <a:endParaRPr lang="ja-JP" altLang="en-US" sz="700" b="1" i="0" u="none" strike="noStrike" dirty="0">
                        <a:solidFill>
                          <a:schemeClr val="bg1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rgbClr val="0B1C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chemeClr val="bg1"/>
                          </a:solidFill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タイトル</a:t>
                      </a:r>
                      <a:endParaRPr lang="ja-JP" alt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rgbClr val="0B1C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チェック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rgbClr val="0B1C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solidFill>
                            <a:schemeClr val="bg1"/>
                          </a:solidFill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No.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rgbClr val="0B1C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chemeClr val="bg1"/>
                          </a:solidFill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状態</a:t>
                      </a:r>
                      <a:endParaRPr lang="ja-JP" alt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rgbClr val="0B1C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chemeClr val="bg1"/>
                          </a:solidFill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現状の自己分析</a:t>
                      </a:r>
                      <a:endParaRPr lang="ja-JP" alt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rgbClr val="0B1C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85919"/>
                  </a:ext>
                </a:extLst>
              </a:tr>
              <a:tr h="3291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0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組織図機能なし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ー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フェーズ</a:t>
                      </a:r>
                      <a:r>
                        <a:rPr lang="en-US" altLang="ja-JP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1</a:t>
                      </a:r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を満たしていない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897446"/>
                  </a:ext>
                </a:extLst>
              </a:tr>
              <a:tr h="32915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組織図機能あり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作成された組織図において講師から</a:t>
                      </a:r>
                      <a:r>
                        <a:rPr lang="en-US" altLang="ja-JP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OK</a:t>
                      </a:r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が出ている。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234249"/>
                  </a:ext>
                </a:extLst>
              </a:tr>
              <a:tr h="3291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2</a:t>
                      </a:r>
                      <a:endParaRPr lang="en-US" altLang="ja-JP" sz="800" b="1" i="0" u="none" strike="noStrike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組織図が全社に周知できている。（定義：周知をかけた実績が確認できる）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076948"/>
                  </a:ext>
                </a:extLst>
              </a:tr>
              <a:tr h="3953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3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組織図の更新が明文化（責任者と運用ルールが明確）出来ている。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644327"/>
                  </a:ext>
                </a:extLst>
              </a:tr>
              <a:tr h="35312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2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役割定義あり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作成された役割定義が講師から</a:t>
                      </a:r>
                      <a:r>
                        <a:rPr lang="en-US" altLang="ja-JP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OK</a:t>
                      </a:r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が出ている。</a:t>
                      </a:r>
                      <a:b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</a:br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基準：組織図上の役職に対しての役割が完全結果で設定されている。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u="none" strike="noStrike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　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078826"/>
                  </a:ext>
                </a:extLst>
              </a:tr>
              <a:tr h="3531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2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役割定義と評価項目がリンクしている。</a:t>
                      </a:r>
                      <a:b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</a:br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基準：既存の評価シートのサンプルチェックで確認できる状態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24508"/>
                  </a:ext>
                </a:extLst>
              </a:tr>
              <a:tr h="45901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3</a:t>
                      </a:r>
                      <a:endParaRPr lang="en-US" altLang="ja-JP" sz="800" b="1" i="0" u="none" strike="noStrike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育成機能あり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u="none" strike="noStrike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入社から配属までがルール化できている。</a:t>
                      </a:r>
                      <a:br>
                        <a:rPr lang="ja-JP" altLang="en-US" sz="800" b="1" u="none" strike="noStrike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</a:br>
                      <a:r>
                        <a:rPr lang="ja-JP" altLang="en-US" sz="800" b="1" u="none" strike="noStrike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基準：①配属までの責任者が明確になっている　②入社時にオリエンや研修が設定・実施されている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886575"/>
                  </a:ext>
                </a:extLst>
              </a:tr>
              <a:tr h="4691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2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新人に対する育成の責任者が明確になっている。</a:t>
                      </a:r>
                      <a:b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</a:br>
                      <a:r>
                        <a:rPr lang="en-US" altLang="ja-JP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※</a:t>
                      </a:r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育成部署の設置は必須ではなく、直属の上司でも</a:t>
                      </a:r>
                      <a:r>
                        <a:rPr lang="en-US" altLang="ja-JP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OK</a:t>
                      </a:r>
                      <a:br>
                        <a:rPr lang="en-US" altLang="ja-JP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</a:br>
                      <a:r>
                        <a:rPr lang="en-US" altLang="ja-JP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※</a:t>
                      </a:r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育成機能が必要がない（</a:t>
                      </a:r>
                      <a:r>
                        <a:rPr lang="en-US" altLang="ja-JP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ex.</a:t>
                      </a:r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管理部など）と判断されるものは対象外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04239"/>
                  </a:ext>
                </a:extLst>
              </a:tr>
              <a:tr h="3291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4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役割に専念できる</a:t>
                      </a:r>
                      <a:b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</a:br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組織運営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-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兼務が発生している場合、解消までの行動変化が明確になっている。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109653"/>
                  </a:ext>
                </a:extLst>
              </a:tr>
              <a:tr h="4885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5</a:t>
                      </a:r>
                      <a:endParaRPr lang="en-US" altLang="ja-JP" sz="800" b="1" i="0" u="none" strike="noStrike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採用機能あり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-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採用責任者（部署）、採用目標、週次管理方法が設定されている。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771121"/>
                  </a:ext>
                </a:extLst>
              </a:tr>
              <a:tr h="32915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6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意志ある採用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1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少なくとも半期に一度、社長が次年度の組織図、役割定義を幹部と確認できている状態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651787"/>
                  </a:ext>
                </a:extLst>
              </a:tr>
              <a:tr h="3531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2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上記に基づき、未来に対する現在の人的不足に対して、採用責任者が採用計画を・育成責任者が育成計画を立て、承認者がそれを承認している。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770181"/>
                  </a:ext>
                </a:extLst>
              </a:tr>
              <a:tr h="3531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3</a:t>
                      </a: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上記採用・育成の計画が、現在の組織においての採用責任部署、育成責任部署（</a:t>
                      </a:r>
                      <a:r>
                        <a:rPr lang="en-US" altLang="ja-JP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※</a:t>
                      </a:r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あれば）への目標に紐づいている。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106969"/>
                  </a:ext>
                </a:extLst>
              </a:tr>
              <a:tr h="4628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u="none" strike="noStrike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7</a:t>
                      </a:r>
                      <a:endParaRPr lang="en-US" altLang="ja-JP" sz="800" b="1" i="0" u="none" strike="noStrike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意志ある採用の定着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ー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u="none" strike="noStrike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フェーズ</a:t>
                      </a:r>
                      <a:r>
                        <a:rPr lang="en-US" altLang="ja-JP" sz="800" b="1" u="none" strike="noStrike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6</a:t>
                      </a:r>
                      <a:r>
                        <a:rPr lang="ja-JP" altLang="en-US" sz="800" b="1" u="none" strike="noStrike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になった半年後のフェーズ診断時にて、フェーズ</a:t>
                      </a:r>
                      <a:r>
                        <a:rPr lang="en-US" altLang="ja-JP" sz="800" b="1" u="none" strike="noStrike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6</a:t>
                      </a:r>
                      <a:r>
                        <a:rPr lang="ja-JP" altLang="en-US" sz="800" b="1" u="none" strike="noStrike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までの内容が実行されている、</a:t>
                      </a:r>
                      <a:br>
                        <a:rPr lang="ja-JP" altLang="en-US" sz="800" b="1" u="none" strike="noStrike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</a:br>
                      <a:r>
                        <a:rPr lang="ja-JP" altLang="en-US" sz="800" b="1" u="none" strike="noStrike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もしくは、環境変化に応じて、修正されている。</a:t>
                      </a:r>
                      <a:endParaRPr lang="ja-JP" altLang="en-US" sz="800" b="1" i="0" u="none" strike="noStrike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4054" marR="4054" marT="405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3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2670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15A599-0214-4FA3-AFFE-80D9DFCA26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3267"/>
            <a:ext cx="9906000" cy="581193"/>
          </a:xfrm>
          <a:solidFill>
            <a:srgbClr val="0B1C4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ja-JP" altLang="en-US" sz="2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「</a:t>
            </a:r>
            <a:r>
              <a:rPr lang="ja-JP" altLang="en-US" sz="2000" b="1" i="0" dirty="0">
                <a:solidFill>
                  <a:schemeClr val="bg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識学浸透を成功に導くワークショップ型勉強会 テーマ</a:t>
            </a:r>
            <a:r>
              <a:rPr lang="en-US" altLang="ja-JP" sz="2000" b="1" i="0" dirty="0">
                <a:solidFill>
                  <a:schemeClr val="bg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B</a:t>
            </a:r>
            <a:r>
              <a:rPr lang="ja-JP" altLang="en-US" sz="2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」ワークシート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56A0940-F336-4221-AC33-99DB2C4D6F45}"/>
              </a:ext>
            </a:extLst>
          </p:cNvPr>
          <p:cNvSpPr txBox="1"/>
          <p:nvPr/>
        </p:nvSpPr>
        <p:spPr>
          <a:xfrm>
            <a:off x="262035" y="5248406"/>
            <a:ext cx="9371796" cy="141577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ja-JP" altLang="en-US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AF5A6F5F-C4F8-4984-9A15-B94A0EC039E7}"/>
              </a:ext>
            </a:extLst>
          </p:cNvPr>
          <p:cNvSpPr txBox="1">
            <a:spLocks/>
          </p:cNvSpPr>
          <p:nvPr/>
        </p:nvSpPr>
        <p:spPr>
          <a:xfrm>
            <a:off x="173340" y="4990752"/>
            <a:ext cx="1034293" cy="239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【</a:t>
            </a: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メモ欄</a:t>
            </a:r>
            <a:r>
              <a:rPr lang="en-US" altLang="ja-JP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】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993F90A-6D2E-4E56-BF31-5BB6E793536C}"/>
              </a:ext>
            </a:extLst>
          </p:cNvPr>
          <p:cNvSpPr txBox="1">
            <a:spLocks/>
          </p:cNvSpPr>
          <p:nvPr/>
        </p:nvSpPr>
        <p:spPr>
          <a:xfrm>
            <a:off x="226523" y="817823"/>
            <a:ext cx="5490696" cy="233743"/>
          </a:xfrm>
          <a:prstGeom prst="rect">
            <a:avLst/>
          </a:prstGeom>
        </p:spPr>
        <p:txBody>
          <a:bodyPr vert="horz" lIns="74295" tIns="37148" rIns="74295" bIns="37148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975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【</a:t>
            </a:r>
            <a:r>
              <a:rPr lang="en-US" altLang="ja-JP" sz="1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WORK】</a:t>
            </a:r>
            <a:r>
              <a:rPr lang="ja-JP" altLang="en-US" sz="1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組織図：貴社の組織図を記入して下さい。</a:t>
            </a:r>
            <a:endParaRPr lang="en-US" altLang="ja-JP" sz="1000" b="1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8146AC-E10C-40F8-84BC-BE95E5AD352E}"/>
              </a:ext>
            </a:extLst>
          </p:cNvPr>
          <p:cNvSpPr txBox="1"/>
          <p:nvPr/>
        </p:nvSpPr>
        <p:spPr>
          <a:xfrm>
            <a:off x="262035" y="1057085"/>
            <a:ext cx="9371796" cy="3797963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ja-JP" altLang="en-US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5386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15A599-0214-4FA3-AFFE-80D9DFCA26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3267"/>
            <a:ext cx="9906000" cy="581193"/>
          </a:xfrm>
          <a:solidFill>
            <a:srgbClr val="0B1C4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ja-JP" altLang="en-US" sz="2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「</a:t>
            </a:r>
            <a:r>
              <a:rPr lang="ja-JP" altLang="en-US" sz="2000" b="1" i="0" dirty="0">
                <a:solidFill>
                  <a:schemeClr val="bg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識学浸透を成功に導くワークショップ型勉強会 テーマ</a:t>
            </a:r>
            <a:r>
              <a:rPr lang="en-US" altLang="ja-JP" sz="2000" b="1" i="0" dirty="0">
                <a:solidFill>
                  <a:schemeClr val="bg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B</a:t>
            </a:r>
            <a:r>
              <a:rPr lang="ja-JP" altLang="en-US" sz="2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」ワークシート</a:t>
            </a:r>
          </a:p>
        </p:txBody>
      </p:sp>
      <p:graphicFrame>
        <p:nvGraphicFramePr>
          <p:cNvPr id="9" name="コンテンツ プレースホルダー 15">
            <a:extLst>
              <a:ext uri="{FF2B5EF4-FFF2-40B4-BE49-F238E27FC236}">
                <a16:creationId xmlns:a16="http://schemas.microsoft.com/office/drawing/2014/main" id="{47B8FA84-9921-4341-ABA8-554F42CE22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2968420"/>
              </p:ext>
            </p:extLst>
          </p:nvPr>
        </p:nvGraphicFramePr>
        <p:xfrm>
          <a:off x="385438" y="4324916"/>
          <a:ext cx="9135123" cy="2399444"/>
        </p:xfrm>
        <a:graphic>
          <a:graphicData uri="http://schemas.openxmlformats.org/drawingml/2006/table">
            <a:tbl>
              <a:tblPr/>
              <a:tblGrid>
                <a:gridCol w="1154968">
                  <a:extLst>
                    <a:ext uri="{9D8B030D-6E8A-4147-A177-3AD203B41FA5}">
                      <a16:colId xmlns:a16="http://schemas.microsoft.com/office/drawing/2014/main" val="3603758512"/>
                    </a:ext>
                  </a:extLst>
                </a:gridCol>
                <a:gridCol w="1014798">
                  <a:extLst>
                    <a:ext uri="{9D8B030D-6E8A-4147-A177-3AD203B41FA5}">
                      <a16:colId xmlns:a16="http://schemas.microsoft.com/office/drawing/2014/main" val="1726263494"/>
                    </a:ext>
                  </a:extLst>
                </a:gridCol>
                <a:gridCol w="1607510">
                  <a:extLst>
                    <a:ext uri="{9D8B030D-6E8A-4147-A177-3AD203B41FA5}">
                      <a16:colId xmlns:a16="http://schemas.microsoft.com/office/drawing/2014/main" val="1031078783"/>
                    </a:ext>
                  </a:extLst>
                </a:gridCol>
                <a:gridCol w="1032758">
                  <a:extLst>
                    <a:ext uri="{9D8B030D-6E8A-4147-A177-3AD203B41FA5}">
                      <a16:colId xmlns:a16="http://schemas.microsoft.com/office/drawing/2014/main" val="3923691495"/>
                    </a:ext>
                  </a:extLst>
                </a:gridCol>
                <a:gridCol w="1706296">
                  <a:extLst>
                    <a:ext uri="{9D8B030D-6E8A-4147-A177-3AD203B41FA5}">
                      <a16:colId xmlns:a16="http://schemas.microsoft.com/office/drawing/2014/main" val="1358732564"/>
                    </a:ext>
                  </a:extLst>
                </a:gridCol>
                <a:gridCol w="1122564">
                  <a:extLst>
                    <a:ext uri="{9D8B030D-6E8A-4147-A177-3AD203B41FA5}">
                      <a16:colId xmlns:a16="http://schemas.microsoft.com/office/drawing/2014/main" val="1133230896"/>
                    </a:ext>
                  </a:extLst>
                </a:gridCol>
                <a:gridCol w="1496229">
                  <a:extLst>
                    <a:ext uri="{9D8B030D-6E8A-4147-A177-3AD203B41FA5}">
                      <a16:colId xmlns:a16="http://schemas.microsoft.com/office/drawing/2014/main" val="1631815552"/>
                    </a:ext>
                  </a:extLst>
                </a:gridCol>
              </a:tblGrid>
              <a:tr h="23891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部署</a:t>
                      </a:r>
                    </a:p>
                  </a:txBody>
                  <a:tcPr marL="83127" marR="83127" marT="50292" marB="502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役職</a:t>
                      </a:r>
                    </a:p>
                  </a:txBody>
                  <a:tcPr marL="83127" marR="83127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役割定義</a:t>
                      </a:r>
                    </a:p>
                  </a:txBody>
                  <a:tcPr marL="83127" marR="83127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管理方法</a:t>
                      </a:r>
                    </a:p>
                  </a:txBody>
                  <a:tcPr marL="83127" marR="83127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192626"/>
                  </a:ext>
                </a:extLst>
              </a:tr>
              <a:tr h="19425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役割</a:t>
                      </a: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いつまで</a:t>
                      </a: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どのような状態</a:t>
                      </a: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いつまで</a:t>
                      </a: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どのような状態</a:t>
                      </a: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632080"/>
                  </a:ext>
                </a:extLst>
              </a:tr>
              <a:tr h="393255">
                <a:tc rowSpan="5"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83127" marR="83127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059777"/>
                  </a:ext>
                </a:extLst>
              </a:tr>
              <a:tr h="3932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5281" marR="5281" marT="5809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934549"/>
                  </a:ext>
                </a:extLst>
              </a:tr>
              <a:tr h="3932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5281" marR="5281" marT="5809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7282146"/>
                  </a:ext>
                </a:extLst>
              </a:tr>
              <a:tr h="3932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596872"/>
                  </a:ext>
                </a:extLst>
              </a:tr>
              <a:tr h="3932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5281" marR="5281" marT="5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7678808"/>
                  </a:ext>
                </a:extLst>
              </a:tr>
            </a:tbl>
          </a:graphicData>
        </a:graphic>
      </p:graphicFrame>
      <p:sp>
        <p:nvSpPr>
          <p:cNvPr id="10" name="字幕 2">
            <a:extLst>
              <a:ext uri="{FF2B5EF4-FFF2-40B4-BE49-F238E27FC236}">
                <a16:creationId xmlns:a16="http://schemas.microsoft.com/office/drawing/2014/main" id="{49046852-51D1-48FA-897D-346FBCA04917}"/>
              </a:ext>
            </a:extLst>
          </p:cNvPr>
          <p:cNvSpPr txBox="1">
            <a:spLocks/>
          </p:cNvSpPr>
          <p:nvPr/>
        </p:nvSpPr>
        <p:spPr>
          <a:xfrm>
            <a:off x="89240" y="4063555"/>
            <a:ext cx="6799827" cy="241141"/>
          </a:xfrm>
          <a:prstGeom prst="rect">
            <a:avLst/>
          </a:prstGeom>
        </p:spPr>
        <p:txBody>
          <a:bodyPr vert="horz" lIns="74295" tIns="37148" rIns="74295" bIns="37148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【WORK】</a:t>
            </a:r>
            <a:r>
              <a:rPr lang="ja-JP" altLang="en-US" sz="1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役割定義表：あなたの直下メンバーで特定の</a:t>
            </a:r>
            <a:r>
              <a:rPr lang="en-US" altLang="ja-JP" sz="1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1</a:t>
            </a:r>
            <a:r>
              <a:rPr lang="ja-JP" altLang="en-US" sz="1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名を選び、役割定義表を作成してみてください。</a:t>
            </a:r>
            <a:endParaRPr lang="en-US" altLang="ja-JP" sz="1000" b="1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30A89C20-837A-40F2-BBD0-BDFBD4FC3C21}"/>
              </a:ext>
            </a:extLst>
          </p:cNvPr>
          <p:cNvGrpSpPr/>
          <p:nvPr/>
        </p:nvGrpSpPr>
        <p:grpSpPr>
          <a:xfrm>
            <a:off x="490045" y="1295816"/>
            <a:ext cx="9030516" cy="1583096"/>
            <a:chOff x="437743" y="1571028"/>
            <a:chExt cx="9030516" cy="1583096"/>
          </a:xfrm>
        </p:grpSpPr>
        <p:graphicFrame>
          <p:nvGraphicFramePr>
            <p:cNvPr id="6" name="コンテンツ プレースホルダー 15">
              <a:extLst>
                <a:ext uri="{FF2B5EF4-FFF2-40B4-BE49-F238E27FC236}">
                  <a16:creationId xmlns:a16="http://schemas.microsoft.com/office/drawing/2014/main" id="{3DC67CB0-D033-4B95-9F69-6308D5D8B8BC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469225893"/>
                </p:ext>
              </p:extLst>
            </p:nvPr>
          </p:nvGraphicFramePr>
          <p:xfrm>
            <a:off x="437743" y="1571028"/>
            <a:ext cx="9030516" cy="1583096"/>
          </p:xfrm>
          <a:graphic>
            <a:graphicData uri="http://schemas.openxmlformats.org/drawingml/2006/table">
              <a:tbl>
                <a:tblPr/>
                <a:tblGrid>
                  <a:gridCol w="1141742">
                    <a:extLst>
                      <a:ext uri="{9D8B030D-6E8A-4147-A177-3AD203B41FA5}">
                        <a16:colId xmlns:a16="http://schemas.microsoft.com/office/drawing/2014/main" val="3603758512"/>
                      </a:ext>
                    </a:extLst>
                  </a:gridCol>
                  <a:gridCol w="1003177">
                    <a:extLst>
                      <a:ext uri="{9D8B030D-6E8A-4147-A177-3AD203B41FA5}">
                        <a16:colId xmlns:a16="http://schemas.microsoft.com/office/drawing/2014/main" val="1726263494"/>
                      </a:ext>
                    </a:extLst>
                  </a:gridCol>
                  <a:gridCol w="1589103">
                    <a:extLst>
                      <a:ext uri="{9D8B030D-6E8A-4147-A177-3AD203B41FA5}">
                        <a16:colId xmlns:a16="http://schemas.microsoft.com/office/drawing/2014/main" val="1031078783"/>
                      </a:ext>
                    </a:extLst>
                  </a:gridCol>
                  <a:gridCol w="1020932">
                    <a:extLst>
                      <a:ext uri="{9D8B030D-6E8A-4147-A177-3AD203B41FA5}">
                        <a16:colId xmlns:a16="http://schemas.microsoft.com/office/drawing/2014/main" val="3923691495"/>
                      </a:ext>
                    </a:extLst>
                  </a:gridCol>
                  <a:gridCol w="1686757">
                    <a:extLst>
                      <a:ext uri="{9D8B030D-6E8A-4147-A177-3AD203B41FA5}">
                        <a16:colId xmlns:a16="http://schemas.microsoft.com/office/drawing/2014/main" val="1358732564"/>
                      </a:ext>
                    </a:extLst>
                  </a:gridCol>
                  <a:gridCol w="1109709">
                    <a:extLst>
                      <a:ext uri="{9D8B030D-6E8A-4147-A177-3AD203B41FA5}">
                        <a16:colId xmlns:a16="http://schemas.microsoft.com/office/drawing/2014/main" val="1133230896"/>
                      </a:ext>
                    </a:extLst>
                  </a:gridCol>
                  <a:gridCol w="1479096">
                    <a:extLst>
                      <a:ext uri="{9D8B030D-6E8A-4147-A177-3AD203B41FA5}">
                        <a16:colId xmlns:a16="http://schemas.microsoft.com/office/drawing/2014/main" val="1631815552"/>
                      </a:ext>
                    </a:extLst>
                  </a:gridCol>
                </a:tblGrid>
                <a:tr h="0">
                  <a:tc rowSpan="2">
                    <a:txBody>
                      <a:bodyPr/>
                      <a:lstStyle/>
                      <a:p>
                        <a:pPr algn="ctr" fontAlgn="ctr"/>
                        <a:r>
                          <a:rPr lang="ja-JP" altLang="en-US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部署</a:t>
                        </a:r>
                      </a:p>
                    </a:txBody>
                    <a:tcPr marL="83127" marR="83127" marT="50292" marB="50292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5400" cap="flat" cmpd="dbl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a:tcPr>
                  </a:tc>
                  <a:tc rowSpan="2">
                    <a:txBody>
                      <a:bodyPr/>
                      <a:lstStyle/>
                      <a:p>
                        <a:pPr algn="ctr" fontAlgn="ctr"/>
                        <a:r>
                          <a:rPr lang="ja-JP" altLang="en-US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役職</a:t>
                        </a:r>
                      </a:p>
                    </a:txBody>
                    <a:tcPr marL="83127" marR="83127" marT="50292" marB="50292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5400" cap="flat" cmpd="dbl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a:tcPr>
                  </a:tc>
                  <a:tc gridSpan="3">
                    <a:txBody>
                      <a:bodyPr/>
                      <a:lstStyle/>
                      <a:p>
                        <a:pPr algn="ctr" fontAlgn="ctr"/>
                        <a:r>
                          <a:rPr lang="ja-JP" altLang="en-US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役割定義</a:t>
                        </a:r>
                      </a:p>
                    </a:txBody>
                    <a:tcPr marL="83127" marR="83127" marT="50292" marB="50292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a:tcPr>
                  </a:tc>
                  <a:tc hMerge="1">
                    <a:txBody>
                      <a:bodyPr/>
                      <a:lstStyle/>
                      <a:p>
                        <a:endParaRPr kumimoji="1" lang="ja-JP" altLang="en-US"/>
                      </a:p>
                    </a:txBody>
                    <a:tcPr/>
                  </a:tc>
                  <a:tc hMerge="1">
                    <a:txBody>
                      <a:bodyPr/>
                      <a:lstStyle/>
                      <a:p>
                        <a:endParaRPr kumimoji="1" lang="ja-JP" altLang="en-US"/>
                      </a:p>
                    </a:txBody>
                    <a:tcPr/>
                  </a:tc>
                  <a:tc gridSpan="2">
                    <a:txBody>
                      <a:bodyPr/>
                      <a:lstStyle/>
                      <a:p>
                        <a:pPr algn="ctr" fontAlgn="ctr"/>
                        <a:r>
                          <a:rPr lang="ja-JP" altLang="en-US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管理方法</a:t>
                        </a:r>
                      </a:p>
                    </a:txBody>
                    <a:tcPr marL="83127" marR="83127" marT="50292" marB="50292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a:tcPr>
                  </a:tc>
                  <a:tc hMerge="1">
                    <a:txBody>
                      <a:bodyPr/>
                      <a:lstStyle/>
                      <a:p>
                        <a:endParaRPr kumimoji="1" lang="ja-JP" altLang="en-US"/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3859192626"/>
                    </a:ext>
                  </a:extLst>
                </a:tr>
                <a:tr h="193306">
                  <a:tc vMerge="1">
                    <a:txBody>
                      <a:bodyPr/>
                      <a:lstStyle/>
                      <a:p>
                        <a:endParaRPr kumimoji="1" lang="ja-JP" altLang="en-US"/>
                      </a:p>
                    </a:txBody>
                    <a:tcPr/>
                  </a:tc>
                  <a:tc vMerge="1">
                    <a:txBody>
                      <a:bodyPr/>
                      <a:lstStyle/>
                      <a:p>
                        <a:endParaRPr kumimoji="1" lang="ja-JP" altLang="en-US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 fontAlgn="ctr"/>
                        <a:r>
                          <a:rPr lang="ja-JP" altLang="en-US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役割</a:t>
                        </a:r>
                      </a:p>
                    </a:txBody>
                    <a:tcPr marL="5281" marR="5281" marT="5809" marB="0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5400" cap="flat" cmpd="dbl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fontAlgn="ctr"/>
                        <a:r>
                          <a:rPr lang="ja-JP" altLang="en-US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いつまで</a:t>
                        </a:r>
                      </a:p>
                    </a:txBody>
                    <a:tcPr marL="5281" marR="5281" marT="5809" marB="0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5400" cap="flat" cmpd="dbl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fontAlgn="ctr"/>
                        <a:r>
                          <a:rPr lang="ja-JP" altLang="en-US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どのような状態</a:t>
                        </a:r>
                      </a:p>
                    </a:txBody>
                    <a:tcPr marL="5281" marR="5281" marT="5809" marB="0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5400" cap="flat" cmpd="dbl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fontAlgn="ctr"/>
                        <a:r>
                          <a:rPr lang="ja-JP" altLang="en-US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いつまで</a:t>
                        </a:r>
                      </a:p>
                    </a:txBody>
                    <a:tcPr marL="5281" marR="5281" marT="5809" marB="0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5400" cap="flat" cmpd="dbl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fontAlgn="ctr"/>
                        <a:r>
                          <a:rPr lang="ja-JP" altLang="en-US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どのような状態</a:t>
                        </a:r>
                      </a:p>
                    </a:txBody>
                    <a:tcPr marL="5281" marR="5281" marT="5809" marB="0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5400" cap="flat" cmpd="dbl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3237632080"/>
                    </a:ext>
                  </a:extLst>
                </a:tr>
                <a:tr h="308652">
                  <a:tc rowSpan="4">
                    <a:txBody>
                      <a:bodyPr/>
                      <a:lstStyle/>
                      <a:p>
                        <a:pPr algn="ctr" fontAlgn="ctr"/>
                        <a:r>
                          <a:rPr lang="ja-JP" altLang="en-US" sz="9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サンプル事業部①</a:t>
                        </a:r>
                      </a:p>
                    </a:txBody>
                    <a:tcPr marL="83127" marR="83127" marT="50292" marB="50292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5400" cap="flat" cmpd="dbl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fontAlgn="ctr"/>
                        <a:r>
                          <a:rPr lang="ja-JP" altLang="en-US" sz="9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部長</a:t>
                        </a:r>
                      </a:p>
                    </a:txBody>
                    <a:tcPr marL="5281" marR="5281" marT="5809" marB="0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5400" cap="flat" cmpd="dbl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fontAlgn="ctr"/>
                        <a:r>
                          <a:rPr lang="ja-JP" altLang="en-US" sz="9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期初に設定される予算数字（粗利）の達成</a:t>
                        </a:r>
                      </a:p>
                    </a:txBody>
                    <a:tcPr marL="5281" marR="5281" marT="5809" marB="0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5400" cap="flat" cmpd="dbl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fontAlgn="ctr"/>
                        <a:r>
                          <a:rPr lang="ja-JP" altLang="en-US" sz="9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期末まで</a:t>
                        </a:r>
                      </a:p>
                    </a:txBody>
                    <a:tcPr marL="5281" marR="5281" marT="5809" marB="0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5400" cap="flat" cmpd="dbl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fontAlgn="ctr"/>
                        <a:r>
                          <a:rPr lang="ja-JP" altLang="en-US" sz="9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予算数字（粗利）の達成</a:t>
                        </a:r>
                      </a:p>
                    </a:txBody>
                    <a:tcPr marL="5281" marR="5281" marT="5809" marB="0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5400" cap="flat" cmpd="dbl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fontAlgn="ctr"/>
                        <a:r>
                          <a:rPr lang="zh-TW" altLang="en-US" sz="9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毎月営業会議</a:t>
                        </a:r>
                      </a:p>
                    </a:txBody>
                    <a:tcPr marL="5281" marR="5281" marT="5809" marB="0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5400" cap="flat" cmpd="dbl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fontAlgn="ctr"/>
                        <a:r>
                          <a:rPr lang="ja-JP" altLang="en-US" sz="9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月次計画の達成</a:t>
                        </a:r>
                      </a:p>
                    </a:txBody>
                    <a:tcPr marL="5281" marR="5281" marT="5809" marB="0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5400" cap="flat" cmpd="dbl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2962872525"/>
                    </a:ext>
                  </a:extLst>
                </a:tr>
                <a:tr h="321440">
                  <a:tc vMerge="1">
                    <a:txBody>
                      <a:bodyPr/>
                      <a:lstStyle/>
                      <a:p>
                        <a:endParaRPr kumimoji="1" lang="ja-JP" altLang="en-US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 fontAlgn="ctr"/>
                        <a:r>
                          <a:rPr lang="ja-JP" altLang="en-US" sz="900" b="1" i="0" u="none" strike="noStrike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部長</a:t>
                        </a:r>
                      </a:p>
                    </a:txBody>
                    <a:tcPr marL="5281" marR="5281" marT="5809" marB="0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fontAlgn="ctr"/>
                        <a:r>
                          <a:rPr lang="ja-JP" altLang="en-US" sz="9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前期口座を開設した</a:t>
                        </a:r>
                        <a:endPara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endParaRPr>
                      </a:p>
                      <a:p>
                        <a:pPr algn="ctr" fontAlgn="ctr"/>
                        <a:r>
                          <a:rPr lang="ja-JP" altLang="en-US" sz="9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新規顧客の拡大</a:t>
                        </a:r>
                      </a:p>
                    </a:txBody>
                    <a:tcPr marL="5281" marR="5281" marT="5809" marB="0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fontAlgn="ctr"/>
                        <a:r>
                          <a:rPr lang="ja-JP" altLang="en-US" sz="9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期末まで</a:t>
                        </a:r>
                      </a:p>
                    </a:txBody>
                    <a:tcPr marL="5281" marR="5281" marT="5809" marB="0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fontAlgn="ctr"/>
                        <a:r>
                          <a:rPr lang="ja-JP" altLang="en-US" sz="9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前期口座開設をした新規顧客の</a:t>
                        </a:r>
                        <a:br>
                          <a:rPr lang="ja-JP" altLang="en-US" sz="9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</a:br>
                        <a:r>
                          <a:rPr lang="ja-JP" altLang="en-US" sz="9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合計粗利</a:t>
                        </a:r>
                        <a:r>
                          <a:rPr lang="en-US" altLang="ja-JP" sz="9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×110</a:t>
                        </a:r>
                        <a:r>
                          <a:rPr lang="ja-JP" altLang="en-US" sz="9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％の達成</a:t>
                        </a:r>
                      </a:p>
                    </a:txBody>
                    <a:tcPr marL="5281" marR="5281" marT="5809" marB="0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fontAlgn="ctr"/>
                        <a:r>
                          <a:rPr lang="zh-TW" altLang="en-US" sz="900" b="1" i="0" u="none" strike="noStrike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毎月営業会議</a:t>
                        </a:r>
                      </a:p>
                    </a:txBody>
                    <a:tcPr marL="5281" marR="5281" marT="5809" marB="0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fontAlgn="ctr"/>
                        <a:r>
                          <a:rPr lang="ja-JP" altLang="en-US" sz="900" b="1" i="0" u="none" strike="noStrike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月次計画の達成</a:t>
                        </a:r>
                      </a:p>
                    </a:txBody>
                    <a:tcPr marL="5281" marR="5281" marT="5809" marB="0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3407949425"/>
                    </a:ext>
                  </a:extLst>
                </a:tr>
                <a:tr h="213302">
                  <a:tc vMerge="1">
                    <a:txBody>
                      <a:bodyPr/>
                      <a:lstStyle/>
                      <a:p>
                        <a:endParaRPr kumimoji="1" lang="ja-JP" altLang="en-US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 fontAlgn="ctr"/>
                        <a:r>
                          <a:rPr lang="ja-JP" altLang="en-US" sz="900" b="1" i="0" u="none" strike="noStrike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部長</a:t>
                        </a:r>
                      </a:p>
                    </a:txBody>
                    <a:tcPr marL="5281" marR="5281" marT="5809" marB="0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fontAlgn="ctr"/>
                        <a:r>
                          <a:rPr lang="ja-JP" altLang="en-US" sz="9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新規顧客の獲得</a:t>
                        </a:r>
                      </a:p>
                    </a:txBody>
                    <a:tcPr marL="5281" marR="5281" marT="5809" marB="0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fontAlgn="ctr"/>
                        <a:r>
                          <a:rPr lang="ja-JP" altLang="en-US" sz="9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期末まで</a:t>
                        </a:r>
                      </a:p>
                    </a:txBody>
                    <a:tcPr marL="5281" marR="5281" marT="5809" marB="0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fontAlgn="ctr"/>
                        <a:r>
                          <a:rPr lang="ja-JP" altLang="en-US" sz="9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年間</a:t>
                        </a:r>
                        <a:r>
                          <a:rPr lang="en-US" altLang="ja-JP" sz="9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10</a:t>
                        </a:r>
                        <a:r>
                          <a:rPr lang="ja-JP" altLang="en-US" sz="9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社</a:t>
                        </a:r>
                      </a:p>
                    </a:txBody>
                    <a:tcPr marL="5281" marR="5281" marT="5809" marB="0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fontAlgn="ctr"/>
                        <a:r>
                          <a:rPr lang="zh-TW" altLang="en-US" sz="9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毎月営業会議</a:t>
                        </a:r>
                      </a:p>
                    </a:txBody>
                    <a:tcPr marL="5281" marR="5281" marT="5809" marB="0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fontAlgn="ctr"/>
                        <a:r>
                          <a:rPr lang="ja-JP" altLang="en-US" sz="9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月次計画の達成</a:t>
                        </a:r>
                      </a:p>
                    </a:txBody>
                    <a:tcPr marL="5281" marR="5281" marT="5809" marB="0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4212077215"/>
                    </a:ext>
                  </a:extLst>
                </a:tr>
                <a:tr h="308652">
                  <a:tc vMerge="1">
                    <a:txBody>
                      <a:bodyPr/>
                      <a:lstStyle/>
                      <a:p>
                        <a:endParaRPr kumimoji="1" lang="ja-JP" altLang="en-US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 fontAlgn="ctr"/>
                        <a:r>
                          <a:rPr lang="ja-JP" altLang="en-US" sz="900" b="1" i="0" u="none" strike="noStrike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部長</a:t>
                        </a:r>
                      </a:p>
                    </a:txBody>
                    <a:tcPr marL="5281" marR="5281" marT="5809" marB="0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fontAlgn="ctr"/>
                        <a:r>
                          <a:rPr lang="ja-JP" altLang="en-US" sz="9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クライアント担当を一人で</a:t>
                        </a:r>
                        <a:endPara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endParaRPr>
                      </a:p>
                      <a:p>
                        <a:pPr algn="ctr" fontAlgn="ctr"/>
                        <a:r>
                          <a:rPr lang="ja-JP" altLang="en-US" sz="9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出来るようになる</a:t>
                        </a:r>
                      </a:p>
                    </a:txBody>
                    <a:tcPr marL="5281" marR="5281" marT="5809" marB="0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fontAlgn="ctr"/>
                        <a:r>
                          <a:rPr lang="ja-JP" altLang="en-US" sz="9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期末まで</a:t>
                        </a:r>
                      </a:p>
                    </a:txBody>
                    <a:tcPr marL="5281" marR="5281" marT="5809" marB="0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fontAlgn="ctr"/>
                        <a:r>
                          <a:rPr lang="en-US" altLang="ja-JP" sz="900" b="1" i="0" u="none" strike="noStrike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2</a:t>
                        </a:r>
                        <a:r>
                          <a:rPr lang="ja-JP" altLang="en-US" sz="900" b="1" i="0" u="none" strike="noStrike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名</a:t>
                        </a:r>
                      </a:p>
                    </a:txBody>
                    <a:tcPr marL="5281" marR="5281" marT="5809" marB="0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fontAlgn="ctr"/>
                        <a:r>
                          <a:rPr lang="ja-JP" altLang="en-US" sz="9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四半期会議</a:t>
                        </a:r>
                      </a:p>
                    </a:txBody>
                    <a:tcPr marL="5281" marR="5281" marT="5809" marB="0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ctr" fontAlgn="ctr"/>
                        <a:r>
                          <a:rPr lang="ja-JP" altLang="en-US" sz="9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四半期育成計画の</a:t>
                        </a:r>
                        <a:endPara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endParaRPr>
                      </a:p>
                      <a:p>
                        <a:pPr algn="ctr" fontAlgn="ctr"/>
                        <a:r>
                          <a:rPr lang="ja-JP" altLang="en-US" sz="9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游明朝" panose="02020400000000000000" pitchFamily="18" charset="-128"/>
                            <a:ea typeface="游明朝" panose="02020400000000000000" pitchFamily="18" charset="-128"/>
                          </a:rPr>
                          <a:t>達成</a:t>
                        </a:r>
                      </a:p>
                    </a:txBody>
                    <a:tcPr marL="5281" marR="5281" marT="5809" marB="0" anchor="ctr">
                      <a:lnL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6350" cap="flat" cmpd="sng" algn="ctr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284883880"/>
                    </a:ext>
                  </a:extLst>
                </a:tr>
              </a:tbl>
            </a:graphicData>
          </a:graphic>
        </p:graphicFrame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5327ABFC-B700-450A-8187-78F8F97FE18E}"/>
                </a:ext>
              </a:extLst>
            </p:cNvPr>
            <p:cNvSpPr/>
            <p:nvPr/>
          </p:nvSpPr>
          <p:spPr>
            <a:xfrm>
              <a:off x="446478" y="1957079"/>
              <a:ext cx="1117393" cy="1181101"/>
            </a:xfrm>
            <a:prstGeom prst="rect">
              <a:avLst/>
            </a:prstGeom>
            <a:noFill/>
            <a:ln w="4762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8" name="矢印: 下カーブ 7">
              <a:extLst>
                <a:ext uri="{FF2B5EF4-FFF2-40B4-BE49-F238E27FC236}">
                  <a16:creationId xmlns:a16="http://schemas.microsoft.com/office/drawing/2014/main" id="{6386305E-1F69-4148-A42F-CE6C0595F2F4}"/>
                </a:ext>
              </a:extLst>
            </p:cNvPr>
            <p:cNvSpPr/>
            <p:nvPr/>
          </p:nvSpPr>
          <p:spPr>
            <a:xfrm>
              <a:off x="1179119" y="1623089"/>
              <a:ext cx="1510816" cy="573171"/>
            </a:xfrm>
            <a:prstGeom prst="curvedDownArrow">
              <a:avLst>
                <a:gd name="adj1" fmla="val 25000"/>
                <a:gd name="adj2" fmla="val 63840"/>
                <a:gd name="adj3" fmla="val 43884"/>
              </a:avLst>
            </a:prstGeom>
            <a:solidFill>
              <a:schemeClr val="accent4">
                <a:lumMod val="75000"/>
              </a:schemeClr>
            </a:solidFill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4F802FCF-C3C5-4FC8-BF64-65CFB57AFF35}"/>
                </a:ext>
              </a:extLst>
            </p:cNvPr>
            <p:cNvSpPr/>
            <p:nvPr/>
          </p:nvSpPr>
          <p:spPr>
            <a:xfrm>
              <a:off x="1664439" y="1957080"/>
              <a:ext cx="2485591" cy="1181101"/>
            </a:xfrm>
            <a:prstGeom prst="rect">
              <a:avLst/>
            </a:prstGeom>
            <a:noFill/>
            <a:ln w="4762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CC62FF12-0421-4CAD-946D-ED04226CEC84}"/>
                </a:ext>
              </a:extLst>
            </p:cNvPr>
            <p:cNvSpPr/>
            <p:nvPr/>
          </p:nvSpPr>
          <p:spPr>
            <a:xfrm>
              <a:off x="4232416" y="1794483"/>
              <a:ext cx="923565" cy="1343697"/>
            </a:xfrm>
            <a:prstGeom prst="rect">
              <a:avLst/>
            </a:prstGeom>
            <a:noFill/>
            <a:ln w="4762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EF8B8203-CAF6-4418-AA3C-6655E423C836}"/>
                </a:ext>
              </a:extLst>
            </p:cNvPr>
            <p:cNvSpPr/>
            <p:nvPr/>
          </p:nvSpPr>
          <p:spPr>
            <a:xfrm>
              <a:off x="2547151" y="2815302"/>
              <a:ext cx="4331247" cy="318602"/>
            </a:xfrm>
            <a:prstGeom prst="rect">
              <a:avLst/>
            </a:prstGeom>
            <a:noFill/>
            <a:ln w="47625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</p:grpSp>
      <p:sp>
        <p:nvSpPr>
          <p:cNvPr id="14" name="吹き出し: 四角形 13">
            <a:extLst>
              <a:ext uri="{FF2B5EF4-FFF2-40B4-BE49-F238E27FC236}">
                <a16:creationId xmlns:a16="http://schemas.microsoft.com/office/drawing/2014/main" id="{1CE3E0A2-8CCB-4D0C-9213-92D2554E9FBD}"/>
              </a:ext>
            </a:extLst>
          </p:cNvPr>
          <p:cNvSpPr/>
          <p:nvPr/>
        </p:nvSpPr>
        <p:spPr>
          <a:xfrm>
            <a:off x="5749664" y="705588"/>
            <a:ext cx="3699876" cy="440251"/>
          </a:xfrm>
          <a:prstGeom prst="wedgeRectCallout">
            <a:avLst>
              <a:gd name="adj1" fmla="val -68616"/>
              <a:gd name="adj2" fmla="val 158398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いつまで（期限）を決めて切りがよいタイミングで揃える。</a:t>
            </a: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3</a:t>
            </a: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カ月～半年が目安。</a:t>
            </a: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1</a:t>
            </a: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年だと長すぎる</a:t>
            </a:r>
          </a:p>
        </p:txBody>
      </p:sp>
      <p:sp>
        <p:nvSpPr>
          <p:cNvPr id="15" name="吹き出し: 四角形 14">
            <a:extLst>
              <a:ext uri="{FF2B5EF4-FFF2-40B4-BE49-F238E27FC236}">
                <a16:creationId xmlns:a16="http://schemas.microsoft.com/office/drawing/2014/main" id="{B2E02777-D736-43BC-845C-ED4288E27CEA}"/>
              </a:ext>
            </a:extLst>
          </p:cNvPr>
          <p:cNvSpPr/>
          <p:nvPr/>
        </p:nvSpPr>
        <p:spPr>
          <a:xfrm>
            <a:off x="6607088" y="3083165"/>
            <a:ext cx="2941879" cy="815548"/>
          </a:xfrm>
          <a:prstGeom prst="wedgeRectCallout">
            <a:avLst>
              <a:gd name="adj1" fmla="val -57874"/>
              <a:gd name="adj2" fmla="val -93343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求める「役割」が完全結果にしづらいものはイメージからスタートし完全結果にしていく。どんな役割であっても「上司の承認が取れている状態」は設定可能</a:t>
            </a:r>
          </a:p>
        </p:txBody>
      </p:sp>
      <p:sp>
        <p:nvSpPr>
          <p:cNvPr id="16" name="吹き出し: 四角形 15">
            <a:extLst>
              <a:ext uri="{FF2B5EF4-FFF2-40B4-BE49-F238E27FC236}">
                <a16:creationId xmlns:a16="http://schemas.microsoft.com/office/drawing/2014/main" id="{284E26C2-C5E0-47A6-90A0-E8DDA5F6BE9D}"/>
              </a:ext>
            </a:extLst>
          </p:cNvPr>
          <p:cNvSpPr/>
          <p:nvPr/>
        </p:nvSpPr>
        <p:spPr>
          <a:xfrm>
            <a:off x="478231" y="3123175"/>
            <a:ext cx="5635398" cy="719992"/>
          </a:xfrm>
          <a:prstGeom prst="wedgeRectCallout">
            <a:avLst>
              <a:gd name="adj1" fmla="val -22132"/>
              <a:gd name="adj2" fmla="val -82891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「</a:t>
            </a: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部署」に対して何を求めるか＝部署責任者の「役割」をまず決定する。</a:t>
            </a:r>
            <a:endParaRPr kumimoji="1"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その際、役職に求めている役割を記載する。個人の能力に合わせることは</a:t>
            </a: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NG</a:t>
            </a: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。</a:t>
            </a:r>
            <a:endParaRPr kumimoji="1"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役割は個人ではなく役職に紐づいている</a:t>
            </a:r>
            <a:endParaRPr kumimoji="1" lang="ja-JP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A7FBF6E-6524-46AE-832F-699E7D22C33F}"/>
              </a:ext>
            </a:extLst>
          </p:cNvPr>
          <p:cNvSpPr txBox="1">
            <a:spLocks/>
          </p:cNvSpPr>
          <p:nvPr/>
        </p:nvSpPr>
        <p:spPr>
          <a:xfrm>
            <a:off x="394314" y="992489"/>
            <a:ext cx="1716180" cy="245417"/>
          </a:xfrm>
          <a:prstGeom prst="rect">
            <a:avLst/>
          </a:prstGeom>
        </p:spPr>
        <p:txBody>
          <a:bodyPr vert="horz" lIns="74295" tIns="37148" rIns="74295" bIns="37148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975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【</a:t>
            </a:r>
            <a:r>
              <a:rPr lang="ja-JP" altLang="en-US" sz="975" b="1" dirty="0">
                <a:latin typeface="游明朝" panose="02020400000000000000" pitchFamily="18" charset="-128"/>
                <a:ea typeface="游明朝" panose="02020400000000000000" pitchFamily="18" charset="-128"/>
              </a:rPr>
              <a:t>サンプル</a:t>
            </a:r>
            <a:r>
              <a:rPr lang="en-US" altLang="ja-JP" sz="975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】</a:t>
            </a:r>
            <a:r>
              <a:rPr lang="ja-JP" altLang="en-US" sz="975" b="1" dirty="0">
                <a:latin typeface="游明朝" panose="02020400000000000000" pitchFamily="18" charset="-128"/>
                <a:ea typeface="游明朝" panose="02020400000000000000" pitchFamily="18" charset="-128"/>
              </a:rPr>
              <a:t>役割定義表</a:t>
            </a:r>
            <a:endParaRPr lang="en-US" altLang="ja-JP" sz="975" b="1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3310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15A599-0214-4FA3-AFFE-80D9DFCA26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3267"/>
            <a:ext cx="9906000" cy="581193"/>
          </a:xfrm>
          <a:solidFill>
            <a:srgbClr val="0B1C4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ja-JP" altLang="en-US" sz="2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「</a:t>
            </a:r>
            <a:r>
              <a:rPr lang="ja-JP" altLang="en-US" sz="2000" b="1" i="0" dirty="0">
                <a:solidFill>
                  <a:schemeClr val="bg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識学浸透を成功に導くワークショップ型勉強会 テーマ</a:t>
            </a:r>
            <a:r>
              <a:rPr lang="en-US" altLang="ja-JP" sz="2000" b="1" i="0" dirty="0">
                <a:solidFill>
                  <a:schemeClr val="bg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B</a:t>
            </a:r>
            <a:r>
              <a:rPr lang="ja-JP" altLang="en-US" sz="2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」ワークシート</a:t>
            </a:r>
          </a:p>
        </p:txBody>
      </p:sp>
      <p:sp>
        <p:nvSpPr>
          <p:cNvPr id="13" name="字幕 2">
            <a:extLst>
              <a:ext uri="{FF2B5EF4-FFF2-40B4-BE49-F238E27FC236}">
                <a16:creationId xmlns:a16="http://schemas.microsoft.com/office/drawing/2014/main" id="{D8FEF783-8F9B-4058-B7C5-BD9D9568E799}"/>
              </a:ext>
            </a:extLst>
          </p:cNvPr>
          <p:cNvSpPr txBox="1">
            <a:spLocks/>
          </p:cNvSpPr>
          <p:nvPr/>
        </p:nvSpPr>
        <p:spPr>
          <a:xfrm>
            <a:off x="235214" y="927034"/>
            <a:ext cx="4847208" cy="239898"/>
          </a:xfrm>
          <a:prstGeom prst="rect">
            <a:avLst/>
          </a:prstGeom>
        </p:spPr>
        <p:txBody>
          <a:bodyPr vert="horz" lIns="74295" tIns="37148" rIns="74295" bIns="37148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【WORK3】</a:t>
            </a: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浸透チェックシート</a:t>
            </a:r>
            <a:r>
              <a:rPr lang="en-US" altLang="ja-JP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A</a:t>
            </a: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より自社の</a:t>
            </a:r>
            <a:r>
              <a:rPr lang="en-US" altLang="ja-JP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”</a:t>
            </a:r>
            <a:r>
              <a:rPr lang="ja-JP" altLang="en-US" sz="1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不足</a:t>
            </a:r>
            <a:r>
              <a:rPr lang="en-US" altLang="ja-JP" sz="1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”</a:t>
            </a: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と</a:t>
            </a:r>
            <a:r>
              <a:rPr lang="en-US" altLang="ja-JP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”</a:t>
            </a:r>
            <a:r>
              <a:rPr lang="ja-JP" altLang="en-US" sz="1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行動変化</a:t>
            </a:r>
            <a:r>
              <a:rPr lang="en-US" altLang="ja-JP" sz="1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”</a:t>
            </a: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は何か</a:t>
            </a:r>
            <a:endParaRPr lang="en-US" altLang="ja-JP" sz="10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2B21C1B-2DA3-4462-812B-78DB0518955B}"/>
              </a:ext>
            </a:extLst>
          </p:cNvPr>
          <p:cNvSpPr txBox="1"/>
          <p:nvPr/>
        </p:nvSpPr>
        <p:spPr>
          <a:xfrm>
            <a:off x="337188" y="1164020"/>
            <a:ext cx="4572541" cy="20951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【</a:t>
            </a:r>
            <a:r>
              <a:rPr lang="ja-JP" altLang="en-US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不足</a:t>
            </a:r>
            <a:r>
              <a:rPr lang="en-US" altLang="ja-JP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】</a:t>
            </a: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ja-JP" altLang="en-US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58B9BA9-B204-4386-91EE-03E42FE4EEF8}"/>
              </a:ext>
            </a:extLst>
          </p:cNvPr>
          <p:cNvSpPr txBox="1"/>
          <p:nvPr/>
        </p:nvSpPr>
        <p:spPr>
          <a:xfrm>
            <a:off x="337187" y="3662287"/>
            <a:ext cx="4572541" cy="28892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【</a:t>
            </a:r>
            <a:r>
              <a:rPr lang="ja-JP" altLang="en-US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行動変化</a:t>
            </a:r>
            <a:r>
              <a:rPr lang="en-US" altLang="ja-JP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】</a:t>
            </a: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ja-JP" altLang="en-US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4660925-CD46-4FE1-9C00-817C1B7EFB3F}"/>
              </a:ext>
            </a:extLst>
          </p:cNvPr>
          <p:cNvSpPr txBox="1"/>
          <p:nvPr/>
        </p:nvSpPr>
        <p:spPr>
          <a:xfrm>
            <a:off x="5231021" y="1166932"/>
            <a:ext cx="4384570" cy="538609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ja-JP" altLang="en-US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23" name="字幕 2">
            <a:extLst>
              <a:ext uri="{FF2B5EF4-FFF2-40B4-BE49-F238E27FC236}">
                <a16:creationId xmlns:a16="http://schemas.microsoft.com/office/drawing/2014/main" id="{A7E499D4-02EE-4444-8220-AF40D3F86B30}"/>
              </a:ext>
            </a:extLst>
          </p:cNvPr>
          <p:cNvSpPr txBox="1">
            <a:spLocks/>
          </p:cNvSpPr>
          <p:nvPr/>
        </p:nvSpPr>
        <p:spPr>
          <a:xfrm>
            <a:off x="5082422" y="926795"/>
            <a:ext cx="1691715" cy="4802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【</a:t>
            </a: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メモ欄</a:t>
            </a:r>
            <a:r>
              <a:rPr lang="en-US" altLang="ja-JP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2958625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668</TotalTime>
  <Words>885</Words>
  <Application>Microsoft Office PowerPoint</Application>
  <PresentationFormat>A4 210 x 297 mm</PresentationFormat>
  <Paragraphs>207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游明朝</vt:lpstr>
      <vt:lpstr>游明朝 Demibold</vt:lpstr>
      <vt:lpstr>Arial</vt:lpstr>
      <vt:lpstr>Calibri</vt:lpstr>
      <vt:lpstr>Calibri Light</vt:lpstr>
      <vt:lpstr>Office テーマ</vt:lpstr>
      <vt:lpstr>「識学浸透を成功に導くワークショップ型勉強会 テーマB」ワークシート</vt:lpstr>
      <vt:lpstr>「識学浸透を成功に導くワークショップ型勉強会 テーマB」ワークシート</vt:lpstr>
      <vt:lpstr>「識学浸透を成功に導くワークショップ型勉強会 テーマB」ワークシート</vt:lpstr>
      <vt:lpstr>「識学浸透を成功に導くワークショップ型勉強会 テーマB」ワークシート</vt:lpstr>
      <vt:lpstr>「識学浸透を成功に導くワークショップ型勉強会 テーマB」ワークシート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「識学浸透を成功に導く押さえるべき4大ポイント」ワークシート</dc:title>
  <dc:creator>山下智史</dc:creator>
  <cp:lastModifiedBy>株式会社 識学</cp:lastModifiedBy>
  <cp:revision>45</cp:revision>
  <cp:lastPrinted>2020-09-03T08:30:57Z</cp:lastPrinted>
  <dcterms:created xsi:type="dcterms:W3CDTF">2020-09-03T05:50:12Z</dcterms:created>
  <dcterms:modified xsi:type="dcterms:W3CDTF">2022-06-08T03:02:06Z</dcterms:modified>
</cp:coreProperties>
</file>